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5" r:id="rId8"/>
    <p:sldId id="263" r:id="rId9"/>
    <p:sldId id="267" r:id="rId10"/>
    <p:sldId id="268" r:id="rId11"/>
    <p:sldId id="270" r:id="rId12"/>
    <p:sldId id="269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0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50" d="100"/>
          <a:sy n="50" d="100"/>
        </p:scale>
        <p:origin x="-195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8915400" cy="14478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75438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20416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6D0CA1-B365-4ABD-A1A4-6F42773E6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1CC8A-4038-4356-B81D-F033CD476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E5A7C-0040-4A17-B35D-9B858E0DA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74F5265-C52E-417D-897C-6689DE6909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189B8-5BFC-498F-AE5C-9CFEC9AD0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527E0-36D3-40ED-B1A8-175EE2B1C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EAB89-56F1-4076-9133-FA96DD76D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0285-F5B2-460D-A420-802C7E840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943C8-7E2C-456F-AA88-38F8A93B9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EC24D-2F5C-4EDA-B362-96C0C2BE2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58D3B-3152-4415-A631-AAC4D4AFF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23A1D-23F1-418A-A4F0-C39F2BF8C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01A0DC-E803-44C6-9B60-4AC79299B4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0416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k-k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57298"/>
            <a:ext cx="9144000" cy="2762264"/>
          </a:xfrm>
        </p:spPr>
        <p:txBody>
          <a:bodyPr/>
          <a:lstStyle/>
          <a:p>
            <a:pPr algn="ctr"/>
            <a:r>
              <a:rPr lang="kk-KZ" b="1" i="1" dirty="0" smtClean="0"/>
              <a:t>МЕТРОЛОГИЯ САЛАСЫНДАҒЫ ЖУРНАЛДАР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Метрология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714876" y="1676400"/>
            <a:ext cx="4143404" cy="4343400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1969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«Измерительная техника»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қосымша ретінде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йбір мақалаларды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аударып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Мeasurement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журналында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шығарылады;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В.Н. Крутиков.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ғарылады;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gostinfo.ru/izdanie/files/met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3714776" cy="487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Metrology and Measurement Systems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429124" y="1676400"/>
            <a:ext cx="4257676" cy="4343400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0860-8229</a:t>
            </a:r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Иесі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Polish Academy of Sciences Committee on Metrology and Scientific Instrumentation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Баспашы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Versita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Warsaw, Poland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ғарылатын Халықаралық журнал; 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жылдан бастап ағылшын тілінде шығарыла бастады;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 басылып шығарылады;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Metrology and Measurement Systems Vol. XX No.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500462" cy="49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Украинский метрологический журнал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76400"/>
            <a:ext cx="4186238" cy="4343400"/>
          </a:xfrm>
        </p:spPr>
        <p:txBody>
          <a:bodyPr/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қыркүйекте Украинаның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ВАК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Ұлттық ғылыми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 «Институт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метрологиясы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украин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, орыс тілдерінде, ал ағылшын тілінде тек мазмұны мен аннотациясы ғана шығады;</a:t>
            </a:r>
          </a:p>
          <a:p>
            <a:pPr algn="just"/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рет шығарылады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4237" t="10510" r="34786" b="7575"/>
          <a:stretch>
            <a:fillRect/>
          </a:stretch>
        </p:blipFill>
        <p:spPr bwMode="auto">
          <a:xfrm>
            <a:off x="571472" y="1714488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КОНТРОЛЬНО - ИЗМЕРИТЕЛЬНЫЕ ПРИБОРЫ И СИСТЕМЫ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00562" y="1676400"/>
            <a:ext cx="4186238" cy="4343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 редактор: Александр Афонский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ітуші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МГТУ им. Н.Э.Баумана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РОСТЕСТ-Москва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ВНИИФТРИ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ООО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Эликс+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лдан бастап, 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 шығарылады;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«Лучший отечественный измерительный прибор»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конкурс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kipis.ru/upload/iblock/b0e/cover_2013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k-KZ" sz="2000">
                <a:latin typeface="Times New Roman" pitchFamily="18" charset="0"/>
              </a:rPr>
              <a:t>«Метрология» журналы Қазақстан Республикасы Мәдениет және ақпарат министрлігінің Білім беру және ғылым саласын бақылау комитеті Коллегиясының 2009 жылғы 19 наурыздағы шешімімен 05.00.00 – Техникалық ғылымдар мамандық топтары бойынша докторлық және кандидаттық диссертацияларының негізгі ғылыми нәтижелерін жариялау үшін ұсынылатын ғылыми басылымдар тізбесіне кіреді. </a:t>
            </a:r>
          </a:p>
          <a:p>
            <a:pPr>
              <a:lnSpc>
                <a:spcPct val="80000"/>
              </a:lnSpc>
            </a:pPr>
            <a:r>
              <a:rPr lang="kk-KZ" sz="2000">
                <a:latin typeface="Times New Roman" pitchFamily="18" charset="0"/>
              </a:rPr>
              <a:t>Журнал тоқсан сайын </a:t>
            </a:r>
            <a:r>
              <a:rPr lang="ru-RU" sz="2000">
                <a:latin typeface="Times New Roman" pitchFamily="18" charset="0"/>
              </a:rPr>
              <a:t>(</a:t>
            </a:r>
            <a:r>
              <a:rPr lang="kk-KZ" sz="2000">
                <a:latin typeface="Times New Roman" pitchFamily="18" charset="0"/>
              </a:rPr>
              <a:t>жылына </a:t>
            </a:r>
            <a:r>
              <a:rPr lang="ru-RU" sz="2000">
                <a:latin typeface="Times New Roman" pitchFamily="18" charset="0"/>
              </a:rPr>
              <a:t>4</a:t>
            </a:r>
            <a:r>
              <a:rPr lang="kk-KZ" sz="2000">
                <a:latin typeface="Times New Roman" pitchFamily="18" charset="0"/>
              </a:rPr>
              <a:t> рет</a:t>
            </a:r>
            <a:r>
              <a:rPr lang="ru-RU" sz="2000">
                <a:latin typeface="Times New Roman" pitchFamily="18" charset="0"/>
              </a:rPr>
              <a:t>)</a:t>
            </a:r>
            <a:r>
              <a:rPr lang="kk-KZ" sz="2000">
                <a:latin typeface="Times New Roman" pitchFamily="18" charset="0"/>
              </a:rPr>
              <a:t> таралымы 300 данамен шығарылады. Журналға қосымша Мемлекеттік өлшем бірлігін қамтамасыз ету жүйесінің тізілімінде тіркелген өлшем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kk-KZ" sz="2000">
                <a:latin typeface="Times New Roman" pitchFamily="18" charset="0"/>
              </a:rPr>
              <a:t>құралдары мен кәсіпорындар тізбесі бойынша анықтамалық ақпараттардан тұратын «Ақпараттық бюллетень» болып табылады.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10245" name="Picture 5" descr="Казахстанский Институт Метр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7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ru-RU" b="1"/>
              <a:t>Мақсаты</a:t>
            </a:r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47275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k-KZ" sz="2400"/>
              <a:t>Журнал метрология саласындағы мамандарға, техникалық ЖОО оқытушылары мен студенттеріне, сондай-ақ қызметі  өндірісті метрологиялық қамтамасыз етумен,өндіріспен,  өлшем </a:t>
            </a:r>
            <a:r>
              <a:rPr lang="en-US" sz="2400"/>
              <a:t>   </a:t>
            </a:r>
            <a:r>
              <a:rPr lang="kk-KZ" sz="2400"/>
              <a:t>құралдарын пайдалану және қызмет көрсетумен байланысты тұлғаларға есептелген.</a:t>
            </a:r>
            <a:endParaRPr lang="ru-RU" sz="2400"/>
          </a:p>
        </p:txBody>
      </p:sp>
      <p:pic>
        <p:nvPicPr>
          <p:cNvPr id="11268" name="Picture 4" descr="20ma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385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9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Метрология» ғылыми-техникалық журналы</a:t>
            </a:r>
            <a:r>
              <a:rPr lang="ru-RU" sz="4000"/>
              <a:t> 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sz="2800"/>
              <a:t>Республикадағы өлшем бірлігін қамтамасыз ету саласындағы өзекті мәселелерді  баяндайтын метрология жөніндегі жалғыз мамандандырылған кәсіптік басылым.</a:t>
            </a:r>
          </a:p>
          <a:p>
            <a:r>
              <a:rPr lang="kk-KZ" sz="2800"/>
              <a:t>Басылым Қазақстан Республикасы Мәдениет және ақпарат министрлігінде тіркелген - 2001 жылғы 17 мамырдағы  № 1996Ж куәлігі, және  75833 жазылу индексі бар.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85440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362200"/>
            <a:ext cx="8308975" cy="3736975"/>
          </a:xfrm>
        </p:spPr>
        <p:txBody>
          <a:bodyPr/>
          <a:lstStyle/>
          <a:p>
            <a:r>
              <a:rPr lang="ru-RU" b="1" i="1"/>
              <a:t>«</a:t>
            </a:r>
            <a:r>
              <a:rPr lang="ru-RU" b="1" i="1">
                <a:latin typeface="Times New Roman" pitchFamily="18" charset="0"/>
              </a:rPr>
              <a:t>Законодательная и прикладная метрология»</a:t>
            </a:r>
            <a:r>
              <a:rPr lang="ru-RU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«Главный метролог»</a:t>
            </a:r>
            <a:r>
              <a:rPr lang="ru-RU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r>
              <a:rPr lang="ru-RU" b="1" i="1">
                <a:latin typeface="Times New Roman" pitchFamily="18" charset="0"/>
              </a:rPr>
              <a:t>«Советник метролога</a:t>
            </a:r>
            <a:r>
              <a:rPr lang="ru-RU" b="1" i="1"/>
              <a:t>»</a:t>
            </a:r>
            <a:r>
              <a:rPr lang="ru-RU"/>
              <a:t> </a:t>
            </a:r>
            <a:endParaRPr lang="en-US"/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5364" name="Picture 4" descr="logo_pck_bw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27063"/>
            <a:ext cx="7086600" cy="1354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42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70" name="Group 186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4114800"/>
        </p:xfrm>
        <a:graphic>
          <a:graphicData uri="http://schemas.openxmlformats.org/drawingml/2006/table">
            <a:tbl>
              <a:tblPr/>
              <a:tblGrid>
                <a:gridCol w="2819400"/>
                <a:gridCol w="2820988"/>
                <a:gridCol w="2817812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журнала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по каталогу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«Газеты.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Журналы»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«Издания органов НТИ»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«Законодательная и прикладная метрология»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«Главный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метролог»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80369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«Советник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метролога»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2209800"/>
            <a:ext cx="8540750" cy="3203575"/>
          </a:xfrm>
        </p:spPr>
        <p:txBody>
          <a:bodyPr/>
          <a:lstStyle/>
          <a:p>
            <a:r>
              <a:rPr lang="kk-KZ">
                <a:latin typeface="Times New Roman" pitchFamily="18" charset="0"/>
              </a:rPr>
              <a:t>“Главный Метролог” тек метрологияға арналған журнал. </a:t>
            </a:r>
            <a:r>
              <a:rPr lang="en-US">
                <a:latin typeface="Times New Roman" pitchFamily="18" charset="0"/>
              </a:rPr>
              <a:t>2001 </a:t>
            </a:r>
            <a:r>
              <a:rPr lang="ru-RU">
                <a:latin typeface="Times New Roman" pitchFamily="18" charset="0"/>
              </a:rPr>
              <a:t>жылдан бастап </a:t>
            </a:r>
            <a:r>
              <a:rPr lang="kk-KZ">
                <a:latin typeface="Times New Roman" pitchFamily="18" charset="0"/>
              </a:rPr>
              <a:t>шыққан. Жылына </a:t>
            </a:r>
            <a:r>
              <a:rPr lang="en-US">
                <a:latin typeface="Times New Roman" pitchFamily="18" charset="0"/>
              </a:rPr>
              <a:t>6</a:t>
            </a:r>
            <a:r>
              <a:rPr lang="kk-KZ">
                <a:latin typeface="Times New Roman" pitchFamily="18" charset="0"/>
              </a:rPr>
              <a:t> рет шығады.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3"/>
            <a:ext cx="5181600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1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«Метрология»  </a:t>
            </a:r>
            <a:r>
              <a:rPr lang="kk-KZ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ғылыми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kk-KZ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техникадық</a:t>
            </a:r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журналы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4" y="1676400"/>
            <a:ext cx="4429156" cy="4343400"/>
          </a:xfrm>
        </p:spPr>
        <p:txBody>
          <a:bodyPr/>
          <a:lstStyle/>
          <a:p>
            <a:pPr algn="just"/>
            <a:r>
              <a:rPr lang="kk-KZ" sz="2800" dirty="0" smtClean="0"/>
              <a:t>Басылым Қазақстан Республикасы Мәдениет және ақпарат министрлігінде тіркелген - 2001 жылғы 17 мамырдағы  № 1996Ж куәлігі, және  75833 жазылу индексі бар.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Жылына</a:t>
            </a:r>
            <a:r>
              <a:rPr lang="ru-RU" sz="2800" dirty="0" smtClean="0"/>
              <a:t> 4 </a:t>
            </a:r>
            <a:r>
              <a:rPr lang="ru-RU" sz="2800" dirty="0" err="1" smtClean="0"/>
              <a:t>рет</a:t>
            </a:r>
            <a:r>
              <a:rPr lang="ru-RU" sz="2800" dirty="0" smtClean="0"/>
              <a:t>,   </a:t>
            </a:r>
            <a:r>
              <a:rPr lang="ru-RU" sz="2800" dirty="0" err="1" smtClean="0"/>
              <a:t>таралымы</a:t>
            </a:r>
            <a:r>
              <a:rPr lang="ru-RU" sz="2800" dirty="0" smtClean="0"/>
              <a:t> 300 </a:t>
            </a:r>
            <a:r>
              <a:rPr lang="ru-RU" sz="2800" dirty="0" err="1" smtClean="0"/>
              <a:t>данамен</a:t>
            </a:r>
            <a:r>
              <a:rPr lang="ru-RU" sz="2800" dirty="0" smtClean="0"/>
              <a:t> </a:t>
            </a:r>
            <a:r>
              <a:rPr lang="ru-RU" sz="2800" dirty="0" err="1" smtClean="0"/>
              <a:t>шығарылады</a:t>
            </a:r>
            <a:r>
              <a:rPr lang="ru-RU" sz="2800" dirty="0" smtClean="0"/>
              <a:t>. </a:t>
            </a:r>
            <a:endParaRPr lang="ru-RU" sz="28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Нурас\Desktop\журнал\2013_sent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595641" cy="4905376"/>
          </a:xfrm>
          <a:prstGeom prst="rect">
            <a:avLst/>
          </a:prstGeom>
          <a:noFill/>
        </p:spPr>
      </p:pic>
      <p:pic>
        <p:nvPicPr>
          <p:cNvPr id="5" name="Рисунок 4" descr="Казахстанский Институт Метролог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3733800" cy="4575175"/>
          </a:xfrm>
        </p:spPr>
        <p:txBody>
          <a:bodyPr/>
          <a:lstStyle/>
          <a:p>
            <a:r>
              <a:rPr lang="en-US"/>
              <a:t>1992</a:t>
            </a:r>
            <a:r>
              <a:rPr lang="kk-KZ"/>
              <a:t> жылдың </a:t>
            </a:r>
            <a:r>
              <a:rPr lang="en-US"/>
              <a:t>30</a:t>
            </a:r>
            <a:r>
              <a:rPr lang="kk-KZ"/>
              <a:t>-шы</a:t>
            </a:r>
            <a:r>
              <a:rPr lang="en-US"/>
              <a:t> </a:t>
            </a:r>
            <a:r>
              <a:rPr lang="kk-KZ"/>
              <a:t>қыркүйек айында алғашқы басылымы шыққан. Жылына </a:t>
            </a:r>
            <a:r>
              <a:rPr lang="en-US"/>
              <a:t>6</a:t>
            </a:r>
            <a:r>
              <a:rPr lang="kk-KZ"/>
              <a:t> рет шығарылады.</a:t>
            </a:r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867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7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3889375" cy="4422775"/>
          </a:xfrm>
        </p:spPr>
        <p:txBody>
          <a:bodyPr/>
          <a:lstStyle/>
          <a:p>
            <a:r>
              <a:rPr lang="ru-RU" b="1"/>
              <a:t> "Советник метролога"</a:t>
            </a:r>
            <a:r>
              <a:rPr lang="ru-RU"/>
              <a:t> </a:t>
            </a:r>
            <a:r>
              <a:rPr lang="kk-KZ"/>
              <a:t>журналы </a:t>
            </a:r>
            <a:r>
              <a:rPr lang="ru-RU" b="1"/>
              <a:t> 12.01.2007 жылдан бастап ашылған.</a:t>
            </a:r>
            <a:r>
              <a:rPr lang="en-US" b="1"/>
              <a:t> </a:t>
            </a:r>
            <a:r>
              <a:rPr lang="ru-RU" b="1"/>
              <a:t>Жылына </a:t>
            </a:r>
            <a:r>
              <a:rPr lang="en-US" b="1"/>
              <a:t>6</a:t>
            </a:r>
            <a:r>
              <a:rPr lang="kk-KZ" b="1"/>
              <a:t> рет шығады. </a:t>
            </a:r>
            <a:endParaRPr lang="ru-RU"/>
          </a:p>
        </p:txBody>
      </p:sp>
      <p:pic>
        <p:nvPicPr>
          <p:cNvPr id="20484" name="Picture 4" descr="97cf0f048863367cf25626b5a4c75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52583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4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ru-RU" b="1"/>
              <a:t>Метрология» ғылыми-техникалық журналы</a:t>
            </a:r>
            <a:r>
              <a:rPr lang="ru-RU"/>
              <a:t> </a:t>
            </a:r>
          </a:p>
        </p:txBody>
      </p:sp>
      <p:pic>
        <p:nvPicPr>
          <p:cNvPr id="5125" name="Picture 5" descr="top6_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Rot="1" noChangeArrowheads="1"/>
          </p:cNvSpPr>
          <p:nvPr/>
        </p:nvSpPr>
        <p:spPr bwMode="auto">
          <a:xfrm>
            <a:off x="1371600" y="2743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7" name="Picture 7" descr="top6_k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0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нурила\2013_sent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572032" cy="621510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214842" cy="582594"/>
          </a:xfrm>
        </p:spPr>
        <p:txBody>
          <a:bodyPr/>
          <a:lstStyle/>
          <a:p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Тұрақты айдарларында: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43438" y="928670"/>
            <a:ext cx="4000528" cy="5500726"/>
          </a:xfrm>
        </p:spPr>
        <p:txBody>
          <a:bodyPr/>
          <a:lstStyle/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Оқиғалар,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Халықаралық ынтымақтастық,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Эталондар, 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Өлшеулер: практика, әдістеме, теория, 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Тәжірбие алмасу, 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Сұрақ-Жауап.</a:t>
            </a:r>
          </a:p>
          <a:p>
            <a:pPr algn="just"/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Журналға қосымша Мемлекеттік өлшем бірлігін қамтамасыз ету жүйесінің тізілімінде тіркелген өлшемқұралдары мен кәсіпорындар тізбесі бойынша анықтамалық ақпараттардан тұратын             </a:t>
            </a:r>
            <a:r>
              <a:rPr lang="kk-KZ" sz="20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«Ақпараттық </a:t>
            </a:r>
          </a:p>
          <a:p>
            <a:pPr algn="just">
              <a:buNone/>
            </a:pPr>
            <a:r>
              <a:rPr lang="kk-KZ" sz="2000" b="1" i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бюллетень»</a:t>
            </a:r>
            <a:r>
              <a:rPr lang="kk-KZ" sz="20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болып табылады.</a:t>
            </a:r>
            <a:endParaRPr lang="ru-RU" sz="20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Ғылыми мақалаларға қойылатын талаптар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14356"/>
            <a:ext cx="4143404" cy="2308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kk-KZ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Мақалаға қойылатын талаптар:</a:t>
            </a: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Ғылыми жазбаның көлемі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 болатын, 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данада және файлдың аты жазылған  дискетаға жазылыну қажет;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Гарнитура - Times New Roman, шрифт размері 14, бірлік интервал;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Барлық авторлардың жазбада қолтаңбасы болу қажет;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143248"/>
            <a:ext cx="464343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Мақалаға келесідей құжаттар берілу қажет</a:t>
            </a:r>
            <a:r>
              <a:rPr lang="ru-RU" b="1" i="1" u="sng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</a:t>
            </a: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ұмыс жасалған мекеменің мақаланы жариялауға рұқсаты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Сол саладағы мамандардың рецензиясы;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Экспертиза акті (әдістемелік кеңестің басылымға мінездемесі немесе кафедра мәжілісінің протоколынан үзінді көшірмесі);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УДК индексі көрсетілген қазақ, орыс және ағылшын тілінде аннотация;</a:t>
            </a:r>
            <a:endParaRPr lang="ru-RU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kk-KZ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Бөлек парақта автор өзі туралы ақпарат береді.</a:t>
            </a:r>
            <a:endParaRPr 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71480"/>
            <a:ext cx="4071966" cy="628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kk-KZ" sz="1600" b="1" i="1" u="sng" dirty="0" smtClean="0">
                <a:latin typeface="Times New Roman" pitchFamily="18" charset="0"/>
                <a:cs typeface="Times New Roman" pitchFamily="18" charset="0"/>
              </a:rPr>
              <a:t>Мақаланы жазу кезінде келесідей талаптарды сақтау керек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sz="1600" b="1" i="1" u="sng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автордың аты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жөні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мақаланың аты бас әріппен, қаралау шрифтпен, мекеменің толық аты жазылу қажет;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қолданылған әдебиеттерге сілтеме төртбұрышты жақшада сандармен жазылады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([1], [12-13])</a:t>
            </a: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өлшем бірлігінен басқа, қысқартылған сөздерді жазуға болмайды;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мақала атында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аббревиатура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қолданылуға болмайды;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кестелер номерленуі қажет және оның мағынасын ашатын аты жазылады;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18х24 см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форматындағы суреттер қолдануға болады;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сызбалар </a:t>
            </a:r>
            <a:r>
              <a:rPr lang="ru-RU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А4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форматындағы тығыз қағазда тушьпен салыну қажет немесе электронды түрде де болады;</a:t>
            </a:r>
            <a:endParaRPr lang="ru-RU" sz="1600" dirty="0" smtClean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математикалық формулалар </a:t>
            </a: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Equation</a:t>
            </a:r>
            <a:r>
              <a:rPr lang="kk-KZ" sz="1600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объектісі ретінде жазылыну қажет. Химиялық формулалар және символдар Microsoft Word құралдары көмегімен жазылынуы қажет. Сілтемесі бар формулаларды ғана номерлеу қажет.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Главный Метролог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1714488"/>
            <a:ext cx="4714908" cy="4305312"/>
          </a:xfrm>
        </p:spPr>
        <p:txBody>
          <a:bodyPr/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Баспашы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АНО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РСК-Консалтинг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Перейти на сайт журнала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Ұйыдастырушы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ФГУП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Метрологиялық қызметтің Бүкіл Ресейлік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институты»  (Всероссийский научно-исследовательский институт метрологической службы)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редактор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С.А.Кононогов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тақырыптары: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метрологиялық қызмет және қамтамасыз ету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өлшеу жүргізу әдістемесі; метрологиядағы заңдар.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summit.ua/img/covers/47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092"/>
            <a:ext cx="3674855" cy="4714908"/>
          </a:xfrm>
          <a:prstGeom prst="rect">
            <a:avLst/>
          </a:prstGeom>
          <a:noFill/>
        </p:spPr>
      </p:pic>
      <p:pic>
        <p:nvPicPr>
          <p:cNvPr id="5" name="Picture 2" descr="http://www.summit.ua/img/covers/478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71612"/>
            <a:ext cx="33964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ЖОҒАРЫ САПАҒА  —   МЕТРОЛОГИЯ ЛАЙЫҚ!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5623" t="10510" r="12968" b="9785"/>
          <a:stretch>
            <a:fillRect/>
          </a:stretch>
        </p:blipFill>
        <p:spPr bwMode="auto">
          <a:xfrm>
            <a:off x="500034" y="1643050"/>
            <a:ext cx="7858180" cy="5072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ЗАКОНОДАТЕЛЬНАЯ И ПРИКЛАДНАЯ МЕТРОЛОГИЯ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14488"/>
            <a:ext cx="4429156" cy="430531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ISSN0889-575X 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рет шығарылады;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 бастап шығарылады;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мақалаларын ВАК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аттестационная комиссия)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құптайды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ВИНИТИ (Всероссийский институт научной и технической информации)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Мәліметтер базасына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Реферативті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журналға кіреді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kipis.ru/upload/iblock/146/ZiPM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619250" cy="371475"/>
          </a:xfrm>
          <a:prstGeom prst="rect">
            <a:avLst/>
          </a:prstGeom>
          <a:noFill/>
        </p:spPr>
      </p:pic>
      <p:pic>
        <p:nvPicPr>
          <p:cNvPr id="22532" name="Picture 4" descr="http://www.summit.ua/img/covers/485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14488"/>
            <a:ext cx="35719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800" b="1" u="sng" dirty="0" smtClean="0"/>
              <a:t>СОДЕРЖАНИЕ ЖУРНАЛА </a:t>
            </a:r>
            <a:br>
              <a:rPr lang="ru-RU" sz="2800" b="1" u="sng" dirty="0" smtClean="0"/>
            </a:br>
            <a:r>
              <a:rPr lang="ru-RU" sz="2800" b="1" u="sng" dirty="0" smtClean="0"/>
              <a:t>"ЗАКОНОДАТЕЛЬНАЯ И ПРИКЛАДНАЯ МЕТРОЛОГИЯ" №5(128)/2013: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6376" t="8917" r="9737" b="5732"/>
          <a:stretch>
            <a:fillRect/>
          </a:stretch>
        </p:blipFill>
        <p:spPr bwMode="auto">
          <a:xfrm>
            <a:off x="928662" y="1676400"/>
            <a:ext cx="7286676" cy="49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Измерительная техника</a:t>
            </a: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9124" y="1785926"/>
            <a:ext cx="4214842" cy="4233874"/>
          </a:xfrm>
        </p:spPr>
        <p:txBody>
          <a:bodyPr/>
          <a:lstStyle/>
          <a:p>
            <a:pPr fontAlgn="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ISSN: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0368-1025</a:t>
            </a:r>
            <a:endPara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1939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1958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АҚШ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аударып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журнал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Мeasurement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аттымен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шығарылады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мақалаларын ВАК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аттестационная комиссия)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құптайды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В.Н. Крутиков.</a:t>
            </a: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ғарылады.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gostinfo.ru/izdanie/files/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643338" cy="487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ght_is_righ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wright_is_right</Template>
  <TotalTime>459</TotalTime>
  <Words>526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wright_is_right</vt:lpstr>
      <vt:lpstr>МЕТРОЛОГИЯ САЛАСЫНДАҒЫ ЖУРНАЛДАР</vt:lpstr>
      <vt:lpstr>«Метрология»  ғылыми-техникадық журналы</vt:lpstr>
      <vt:lpstr>Тұрақты айдарларында:</vt:lpstr>
      <vt:lpstr>Презентация PowerPoint</vt:lpstr>
      <vt:lpstr>Главный Метролог </vt:lpstr>
      <vt:lpstr> ЖОҒАРЫ САПАҒА  —   МЕТРОЛОГИЯ ЛАЙЫҚ! </vt:lpstr>
      <vt:lpstr>ЗАКОНОДАТЕЛЬНАЯ И ПРИКЛАДНАЯ МЕТРОЛОГИЯ</vt:lpstr>
      <vt:lpstr> СОДЕРЖАНИЕ ЖУРНАЛА  "ЗАКОНОДАТЕЛЬНАЯ И ПРИКЛАДНАЯ МЕТРОЛОГИЯ" №5(128)/2013: </vt:lpstr>
      <vt:lpstr>Измерительная техника</vt:lpstr>
      <vt:lpstr>Метрология</vt:lpstr>
      <vt:lpstr>Metrology and Measurement Systems</vt:lpstr>
      <vt:lpstr>Украинский метрологический журнал</vt:lpstr>
      <vt:lpstr>КОНТРОЛЬНО - ИЗМЕРИТЕЛЬНЫЕ ПРИБОРЫ И СИСТЕМЫ</vt:lpstr>
      <vt:lpstr>Презентация PowerPoint</vt:lpstr>
      <vt:lpstr>Мақсаты</vt:lpstr>
      <vt:lpstr>Метрология» ғылыми-техникалық журналы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 средства фальсификации непродовольственных товаров</dc:title>
  <dc:creator>1</dc:creator>
  <cp:lastModifiedBy>Ayzhan</cp:lastModifiedBy>
  <cp:revision>60</cp:revision>
  <dcterms:created xsi:type="dcterms:W3CDTF">2012-11-15T04:38:47Z</dcterms:created>
  <dcterms:modified xsi:type="dcterms:W3CDTF">2014-12-14T07:12:37Z</dcterms:modified>
</cp:coreProperties>
</file>